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</p:sldIdLst>
  <p:sldSz cx="12192000" cy="6858000"/>
  <p:notesSz cx="6858000" cy="9144000"/>
  <p:embeddedFontLs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7CB4B-11B2-4256-9F44-D96DF9513D27}">
  <a:tblStyle styleId="{F1B7CB4B-11B2-4256-9F44-D96DF9513D2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33ED77-75DD-4955-92AD-55B267967D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755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38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527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71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03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47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99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61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490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534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43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77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072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81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107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09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6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10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14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76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420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86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005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761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330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128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230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707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16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73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05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19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20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2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55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assification_of_obesity#cite_note-1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2589212" y="1041935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физикалық тексеру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3200" dirty="0"/>
              <a:t> 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 descr="Figure 6. Age-adjusted mean waist circumference among adults in the National Health and Nutrition Examination Survey 1999-2012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93" y="1702504"/>
            <a:ext cx="11608907" cy="399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(WHR)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6" name="Google Shape;226;p28" descr="Картинки по запросу waist-hip rati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0981" y="1905000"/>
            <a:ext cx="8070574" cy="480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973" y="174257"/>
            <a:ext cx="2920164" cy="650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3058" y="174257"/>
            <a:ext cx="2100664" cy="653935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8797491" y="1116531"/>
            <a:ext cx="247369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әйелдің</a:t>
            </a:r>
            <a:r>
              <a:rPr lang="ru-RU" sz="1800" dirty="0"/>
              <a:t> </a:t>
            </a:r>
            <a:r>
              <a:rPr lang="ru-RU" sz="1800" dirty="0" err="1"/>
              <a:t>денесін</a:t>
            </a:r>
            <a:r>
              <a:rPr lang="ru-RU" sz="1800" dirty="0"/>
              <a:t> сканерлеу113 кг </a:t>
            </a:r>
            <a:r>
              <a:rPr lang="ru-RU" sz="1800" dirty="0" err="1"/>
              <a:t>және</a:t>
            </a:r>
            <a:r>
              <a:rPr lang="ru-RU" sz="1800" dirty="0"/>
              <a:t> 55 кг. </a:t>
            </a:r>
            <a:r>
              <a:rPr lang="ru-RU" sz="1800" dirty="0" err="1"/>
              <a:t>жүрекке</a:t>
            </a:r>
            <a:r>
              <a:rPr lang="ru-RU" sz="1800" dirty="0"/>
              <a:t>, </a:t>
            </a:r>
            <a:r>
              <a:rPr lang="ru-RU" sz="1800" dirty="0" err="1"/>
              <a:t>бауырға</a:t>
            </a:r>
            <a:r>
              <a:rPr lang="ru-RU" sz="1800" dirty="0"/>
              <a:t>, </a:t>
            </a:r>
            <a:r>
              <a:rPr lang="ru-RU" sz="1800" dirty="0" err="1"/>
              <a:t>асқазанға</a:t>
            </a:r>
            <a:r>
              <a:rPr lang="ru-RU" sz="1800" dirty="0"/>
              <a:t>, </a:t>
            </a:r>
            <a:r>
              <a:rPr lang="ru-RU" sz="1800" dirty="0" err="1"/>
              <a:t>ішекке</a:t>
            </a:r>
            <a:r>
              <a:rPr lang="ru-RU" sz="1800" dirty="0"/>
              <a:t>, </a:t>
            </a:r>
            <a:r>
              <a:rPr lang="ru-RU" sz="1800" dirty="0" err="1"/>
              <a:t>буындарға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т. б. Назар </a:t>
            </a:r>
            <a:r>
              <a:rPr lang="ru-RU" sz="1800" dirty="0" err="1"/>
              <a:t>аударыңыз</a:t>
            </a:r>
            <a:r>
              <a:rPr lang="ru-RU" sz="1800" dirty="0"/>
              <a:t>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2592924" y="33494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1440565" y="156667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Cachexia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1" name="Google Shape;241;p30" descr="Картинки по запросу weight los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0" descr="Картинки по запросу weight loss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30" descr="Картинки по запросу cachex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560" y="1664997"/>
            <a:ext cx="6358270" cy="423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2488" y="2525977"/>
            <a:ext cx="3418149" cy="227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1891862" y="1475447"/>
            <a:ext cx="8544910" cy="483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790"/>
            </a:pPr>
            <a:r>
              <a:rPr lang="ru-RU" sz="27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endParaRPr lang="ru-RU" sz="27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790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790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келбеті-беттің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790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2400"/>
              </a:spcBef>
              <a:buSzPts val="279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әлпеті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2400"/>
              </a:spcBef>
              <a:buSzPts val="279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7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5431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95"/>
              <a:buNone/>
            </a:pPr>
            <a:endParaRPr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r>
              <a:rPr lang="ru-RU" dirty="0" err="1"/>
              <a:t>Диагностикалық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ru-RU" sz="2400" dirty="0" err="1"/>
              <a:t>Акромегалиялық</a:t>
            </a:r>
            <a:r>
              <a:rPr lang="ru-RU" sz="2400" dirty="0"/>
              <a:t> 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ru-RU" sz="2400" dirty="0"/>
              <a:t>Кушинг синдромы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ru-RU" sz="2400" dirty="0"/>
              <a:t>Даун синдромы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ru-RU" sz="2400" dirty="0"/>
              <a:t>Микседема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ru-RU" sz="2400" dirty="0"/>
              <a:t>Базедов </a:t>
            </a:r>
            <a:r>
              <a:rPr lang="ru-RU" sz="2400" dirty="0" err="1"/>
              <a:t>беті</a:t>
            </a:r>
            <a:endParaRPr sz="2400" dirty="0"/>
          </a:p>
          <a:p>
            <a:pPr marL="342900" lvl="0">
              <a:buSzPts val="24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ызалы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күлкі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buSzPts val="2400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ru-RU" sz="2800" dirty="0" err="1"/>
              <a:t>Цианотикалық</a:t>
            </a:r>
            <a:endParaRPr lang="ru-RU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ru-RU" sz="2800" dirty="0"/>
              <a:t>Бет </a:t>
            </a:r>
            <a:r>
              <a:rPr lang="ru-RU" sz="2800" dirty="0" err="1"/>
              <a:t>қызбасы</a:t>
            </a:r>
            <a:endParaRPr lang="ru-RU" sz="2800" dirty="0"/>
          </a:p>
          <a:p>
            <a:pPr marL="342900" lvl="0">
              <a:buSzPts val="2800"/>
            </a:pPr>
            <a:r>
              <a:rPr lang="ru-RU" sz="2800" dirty="0" err="1"/>
              <a:t>Корвизардың</a:t>
            </a:r>
            <a:r>
              <a:rPr lang="ru-RU" sz="2800" dirty="0"/>
              <a:t> Бет-</a:t>
            </a:r>
            <a:r>
              <a:rPr lang="ru-RU" sz="2800" dirty="0" err="1"/>
              <a:t>Бейнесі</a:t>
            </a:r>
            <a:endParaRPr lang="ru-RU" sz="2800" dirty="0"/>
          </a:p>
          <a:p>
            <a:pPr marL="342900" lvl="0">
              <a:buSzPts val="2800"/>
            </a:pPr>
            <a:r>
              <a:rPr lang="kk-KZ" sz="2800" dirty="0"/>
              <a:t>Бүйректік бет</a:t>
            </a:r>
            <a:endParaRPr sz="2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 dirty="0" err="1"/>
              <a:t>Митральды</a:t>
            </a:r>
            <a:r>
              <a:rPr lang="ru-RU" sz="2800" dirty="0"/>
              <a:t> бет</a:t>
            </a:r>
            <a:endParaRPr sz="2800"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ru-RU" sz="2400" dirty="0"/>
              <a:t>Цианоз - </a:t>
            </a:r>
            <a:r>
              <a:rPr lang="ru-RU" sz="2400" dirty="0" err="1"/>
              <a:t>орталық</a:t>
            </a:r>
            <a:r>
              <a:rPr lang="ru-RU" sz="2400" dirty="0"/>
              <a:t> / </a:t>
            </a:r>
            <a:r>
              <a:rPr lang="ru-RU" sz="2400" dirty="0" err="1"/>
              <a:t>акроцианоз</a:t>
            </a:r>
            <a:endParaRPr lang="ru-RU" sz="2400" dirty="0"/>
          </a:p>
          <a:p>
            <a:pPr marL="342900" lvl="0">
              <a:spcBef>
                <a:spcPts val="0"/>
              </a:spcBef>
              <a:buSzPts val="2400"/>
            </a:pPr>
            <a:r>
              <a:rPr lang="kk-KZ" sz="2400" dirty="0" smtClean="0"/>
              <a:t>Бозғылт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 dirty="0"/>
              <a:t>Гиперемия</a:t>
            </a:r>
            <a:endParaRPr dirty="0"/>
          </a:p>
          <a:p>
            <a:pPr marL="342900" lvl="0">
              <a:buSzPts val="2400"/>
            </a:pPr>
            <a:r>
              <a:rPr lang="ru-RU" sz="2400" dirty="0" err="1"/>
              <a:t>Сарғаю</a:t>
            </a:r>
            <a:r>
              <a:rPr lang="ru-RU" sz="2400" dirty="0"/>
              <a:t>- </a:t>
            </a:r>
            <a:r>
              <a:rPr lang="ru-RU" sz="2400" dirty="0" err="1"/>
              <a:t>Иктеричность</a:t>
            </a:r>
            <a:endParaRPr dirty="0"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</a:pPr>
            <a:r>
              <a:rPr lang="ru-RU" sz="2800" dirty="0"/>
              <a:t>Пигментация - </a:t>
            </a:r>
            <a:r>
              <a:rPr lang="ru-RU" sz="2800" dirty="0" err="1"/>
              <a:t>гипер</a:t>
            </a:r>
            <a:r>
              <a:rPr lang="ru-RU" sz="2800" dirty="0"/>
              <a:t>- и </a:t>
            </a:r>
            <a:r>
              <a:rPr lang="ru-RU" sz="2800" dirty="0" err="1"/>
              <a:t>гипо</a:t>
            </a:r>
            <a:r>
              <a:rPr lang="ru-RU" sz="2800" dirty="0"/>
              <a:t>-</a:t>
            </a:r>
            <a:endParaRPr sz="2800" dirty="0"/>
          </a:p>
          <a:p>
            <a:pPr marL="342900" lvl="0">
              <a:buSzPts val="2800"/>
            </a:pPr>
            <a:r>
              <a:rPr lang="ru-RU" sz="2800" dirty="0" err="1"/>
              <a:t>Бөртпе</a:t>
            </a:r>
            <a:r>
              <a:rPr lang="ru-RU" sz="2800" dirty="0"/>
              <a:t>=экзантема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32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дөрекі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4000"/>
              <a:buChar char="🠶"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4000"/>
              <a:buChar char="🠶"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4000"/>
              <a:buChar char="🠶"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Майлы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ru-RU" b="1" dirty="0" err="1"/>
              <a:t>Сусыздану</a:t>
            </a:r>
            <a:r>
              <a:rPr lang="ru-RU" b="1" dirty="0"/>
              <a:t> </a:t>
            </a:r>
            <a:r>
              <a:rPr lang="ru-RU" b="1" dirty="0" err="1"/>
              <a:t>белгілері</a:t>
            </a:r>
            <a:endParaRPr b="1" dirty="0"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78" name="Google Shape;278;p35" descr="Картинки по запросу classical signs of dehyd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2" y="1788088"/>
            <a:ext cx="9275717" cy="446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678525" y="36892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Тырнақ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4" name="Google Shape;284;p36" descr="Картинки по запросу nail signs of systemic diseas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8575" y="1009374"/>
            <a:ext cx="7593065" cy="577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бастау</a:t>
            </a:r>
            <a:endParaRPr dirty="0"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Қолыңызды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жуыңыз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қолғап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киіңіз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>
              <a:spcBef>
                <a:spcPts val="0"/>
              </a:spcBef>
              <a:buSzPts val="28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пациентке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таныстырыңыз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800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орналастырыңыз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8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Bef>
                <a:spcPts val="0"/>
              </a:spcBef>
              <a:buSzPts val="2800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Кереуеттің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90" name="Google Shape;290;p37" descr="Картинки по запросу nail signs of systemic diseas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63004" y="374904"/>
            <a:ext cx="9641608" cy="60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r>
              <a:rPr lang="ru-RU" dirty="0" err="1"/>
              <a:t>Өмірлік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Char char="🠶"/>
            </a:pPr>
            <a:r>
              <a:rPr lang="kk-KZ" sz="2960" dirty="0"/>
              <a:t>Дене температурасы</a:t>
            </a:r>
            <a:endParaRPr dirty="0"/>
          </a:p>
          <a:p>
            <a:pPr marL="342900" lvl="0" indent="-154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60"/>
              <a:buChar char="🠶"/>
            </a:pPr>
            <a:r>
              <a:rPr lang="ru-RU" sz="2960" dirty="0"/>
              <a:t>Пульс</a:t>
            </a:r>
            <a:endParaRPr dirty="0"/>
          </a:p>
          <a:p>
            <a:pPr marL="342900" lvl="0" indent="-154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60"/>
              <a:buChar char="🠶"/>
            </a:pPr>
            <a:r>
              <a:rPr lang="ru-RU" sz="2960" dirty="0" err="1"/>
              <a:t>Артериальды</a:t>
            </a:r>
            <a:r>
              <a:rPr lang="ru-RU" sz="2960" dirty="0"/>
              <a:t> </a:t>
            </a:r>
            <a:r>
              <a:rPr lang="ru-RU" sz="2960" dirty="0" err="1"/>
              <a:t>қысым</a:t>
            </a:r>
            <a:endParaRPr sz="2960" dirty="0"/>
          </a:p>
          <a:p>
            <a:pPr marL="342900" lvl="0">
              <a:lnSpc>
                <a:spcPct val="90000"/>
              </a:lnSpc>
              <a:buSzPts val="2960"/>
            </a:pPr>
            <a:r>
              <a:rPr lang="ru-RU" sz="3200" dirty="0" err="1"/>
              <a:t>Тыныс</a:t>
            </a:r>
            <a:r>
              <a:rPr lang="ru-RU" sz="3200" dirty="0"/>
              <a:t> </a:t>
            </a:r>
            <a:r>
              <a:rPr lang="ru-RU" sz="3200" dirty="0" err="1"/>
              <a:t>жиілігі</a:t>
            </a:r>
            <a:endParaRPr sz="166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r>
              <a:rPr lang="ru-RU" b="1" dirty="0" err="1">
                <a:solidFill>
                  <a:schemeClr val="accent1"/>
                </a:solidFill>
              </a:rPr>
              <a:t>Дене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температурасы</a:t>
            </a:r>
            <a:endParaRPr dirty="0"/>
          </a:p>
        </p:txBody>
      </p:sp>
      <p:graphicFrame>
        <p:nvGraphicFramePr>
          <p:cNvPr id="302" name="Google Shape;302;p39"/>
          <p:cNvGraphicFramePr/>
          <p:nvPr>
            <p:extLst>
              <p:ext uri="{D42A27DB-BD31-4B8C-83A1-F6EECF244321}">
                <p14:modId xmlns:p14="http://schemas.microsoft.com/office/powerpoint/2010/main" val="1944177515"/>
              </p:ext>
            </p:extLst>
          </p:nvPr>
        </p:nvGraphicFramePr>
        <p:xfrm>
          <a:off x="2565400" y="2133600"/>
          <a:ext cx="8939213" cy="3696795"/>
        </p:xfrm>
        <a:graphic>
          <a:graphicData uri="http://schemas.openxmlformats.org/drawingml/2006/table">
            <a:tbl>
              <a:tblPr firstRow="1" bandRow="1">
                <a:noFill/>
                <a:tableStyleId>{F1B7CB4B-11B2-4256-9F44-D96DF9513D27}</a:tableStyleId>
              </a:tblPr>
              <a:tblGrid>
                <a:gridCol w="2995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 err="1" smtClean="0"/>
                        <a:t>Қалыпты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 err="1" smtClean="0"/>
                        <a:t>Қызба</a:t>
                      </a:r>
                      <a:r>
                        <a:rPr lang="ru-RU" sz="2800" dirty="0" smtClean="0"/>
                        <a:t> </a:t>
                      </a: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 err="1"/>
                        <a:t>Аузында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smtClean="0"/>
                        <a:t>&gt;37,3</a:t>
                      </a:r>
                      <a:r>
                        <a:rPr lang="en-US" sz="2800" dirty="0" smtClean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˚C</a:t>
                      </a:r>
                      <a:endParaRPr lang="en-US" sz="40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smtClean="0"/>
                        <a:t>37,8 ˚C</a:t>
                      </a: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Қолтық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err="1" smtClean="0"/>
                        <a:t>аймағында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36,4 ˚C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&gt;36,9˚C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800" dirty="0"/>
                        <a:t>Тік ішекте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37,3 ˚C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&gt;37,7˚C</a:t>
                      </a: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фебрильді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диапазоны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ректалды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температура)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8" name="Google Shape;308;p40"/>
          <p:cNvGraphicFramePr/>
          <p:nvPr>
            <p:extLst>
              <p:ext uri="{D42A27DB-BD31-4B8C-83A1-F6EECF244321}">
                <p14:modId xmlns:p14="http://schemas.microsoft.com/office/powerpoint/2010/main" val="592606802"/>
              </p:ext>
            </p:extLst>
          </p:nvPr>
        </p:nvGraphicFramePr>
        <p:xfrm>
          <a:off x="2211572" y="2209163"/>
          <a:ext cx="9516150" cy="4216650"/>
        </p:xfrm>
        <a:graphic>
          <a:graphicData uri="http://schemas.openxmlformats.org/drawingml/2006/table">
            <a:tbl>
              <a:tblPr>
                <a:noFill/>
                <a:tableStyleId>{EA33ED77-75DD-4955-92AD-55B267967DF2}</a:tableStyleId>
              </a:tblPr>
              <a:tblGrid>
                <a:gridCol w="3172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2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2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Дене</a:t>
                      </a:r>
                      <a:r>
                        <a:rPr lang="ru-RU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температурасы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°C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°F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7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8A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Қалыпты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37–38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087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98.6–100.4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D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Жеңіл</a:t>
                      </a:r>
                      <a:r>
                        <a:rPr lang="ru-RU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/ </a:t>
                      </a: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субфебрильді</a:t>
                      </a:r>
                      <a:r>
                        <a:rPr lang="ru-RU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температура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087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89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38.1–39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4087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087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100.5–102.2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088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Орташа</a:t>
                      </a:r>
                      <a:r>
                        <a:rPr lang="ru-RU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дәрежелі</a:t>
                      </a:r>
                      <a:r>
                        <a:rPr lang="ru-RU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қызба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85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39.1–40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088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088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8B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102.2–104.0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088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088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088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86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Жоғары</a:t>
                      </a:r>
                      <a:r>
                        <a:rPr lang="ru-RU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температура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085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8B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085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88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40.1–41.1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608B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86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8B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104.1–106.0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E086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086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86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Гиперпирексия</a:t>
                      </a:r>
                      <a:endParaRPr sz="20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3088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88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88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&gt;41.1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087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&gt;106.0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8A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1962305" y="561048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/>
              <a:t>Иісі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1"/>
          </p:nvPr>
        </p:nvSpPr>
        <p:spPr>
          <a:xfrm>
            <a:off x="2157984" y="1408176"/>
            <a:ext cx="9346628" cy="450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800" dirty="0" err="1"/>
              <a:t>Айқын</a:t>
            </a:r>
            <a:r>
              <a:rPr lang="ru-RU" sz="2800" dirty="0"/>
              <a:t> </a:t>
            </a:r>
            <a:r>
              <a:rPr lang="ru-RU" sz="2800" dirty="0" err="1"/>
              <a:t>иіс</a:t>
            </a:r>
            <a:endParaRPr lang="ru-RU" dirty="0"/>
          </a:p>
        </p:txBody>
      </p:sp>
      <p:graphicFrame>
        <p:nvGraphicFramePr>
          <p:cNvPr id="315" name="Google Shape;315;p41"/>
          <p:cNvGraphicFramePr/>
          <p:nvPr>
            <p:extLst>
              <p:ext uri="{D42A27DB-BD31-4B8C-83A1-F6EECF244321}">
                <p14:modId xmlns:p14="http://schemas.microsoft.com/office/powerpoint/2010/main" val="3330154853"/>
              </p:ext>
            </p:extLst>
          </p:nvPr>
        </p:nvGraphicFramePr>
        <p:xfrm>
          <a:off x="2029968" y="1905000"/>
          <a:ext cx="8906250" cy="3597865"/>
        </p:xfrm>
        <a:graphic>
          <a:graphicData uri="http://schemas.openxmlformats.org/drawingml/2006/table">
            <a:tbl>
              <a:tblPr firstRow="1" bandRow="1">
                <a:noFill/>
                <a:tableStyleId>{F1B7CB4B-11B2-4256-9F44-D96DF9513D27}</a:tableStyleId>
              </a:tblPr>
              <a:tblGrid>
                <a:gridCol w="445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3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Шіріген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алманың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Кетоацидозы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бар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науқастардың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ауыр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иісі-қант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диабеті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Шоколад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Бауырдың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жедел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жетіспеушілігінің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тәтті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Балықтың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Аммиак-Крем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Темекінің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иісі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Шылым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шегетін</a:t>
                      </a: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науқас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dirty="0"/>
          </a:p>
        </p:txBody>
      </p:sp>
      <p:pic>
        <p:nvPicPr>
          <p:cNvPr id="321" name="Google Shape;32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2925" y="624110"/>
            <a:ext cx="7376631" cy="588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685" y="1761424"/>
            <a:ext cx="10276334" cy="471637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2227166" y="258566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ru-RU" sz="2800" dirty="0"/>
              <a:t>Какие симптомы (жалобы пациента, объективные данные) вы можете определить на каждой стадии лихорадки?</a:t>
            </a:r>
            <a:endParaRPr dirty="0"/>
          </a:p>
        </p:txBody>
      </p:sp>
      <p:sp>
        <p:nvSpPr>
          <p:cNvPr id="328" name="Google Shape;328;p4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334" name="Google Shape;334;p44" descr="https://epomedicine.com/wp-content/uploads/2017/11/fever-pattern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2925" y="490936"/>
            <a:ext cx="7965205" cy="613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24" y="140983"/>
            <a:ext cx="11950802" cy="658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accent1"/>
              </a:buClr>
              <a:buSzPts val="3600"/>
            </a:pPr>
            <a:r>
              <a:rPr lang="ru-RU" dirty="0" smtClean="0"/>
              <a:t>Лимфа </a:t>
            </a:r>
            <a:r>
              <a:rPr lang="ru-RU" dirty="0" err="1" smtClean="0"/>
              <a:t>түйіндері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1"/>
          </p:nvPr>
        </p:nvSpPr>
        <p:spPr>
          <a:xfrm>
            <a:off x="2348580" y="359664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351" name="Google Shape;351;p47"/>
          <p:cNvGraphicFramePr/>
          <p:nvPr>
            <p:extLst>
              <p:ext uri="{D42A27DB-BD31-4B8C-83A1-F6EECF244321}">
                <p14:modId xmlns:p14="http://schemas.microsoft.com/office/powerpoint/2010/main" val="2078957947"/>
              </p:ext>
            </p:extLst>
          </p:nvPr>
        </p:nvGraphicFramePr>
        <p:xfrm>
          <a:off x="1752866" y="1597794"/>
          <a:ext cx="9511125" cy="4408765"/>
        </p:xfrm>
        <a:graphic>
          <a:graphicData uri="http://schemas.openxmlformats.org/drawingml/2006/table">
            <a:tbl>
              <a:tblPr firstRow="1" bandRow="1">
                <a:noFill/>
                <a:tableStyleId>{F1B7CB4B-11B2-4256-9F44-D96DF9513D27}</a:tableStyleId>
              </a:tblPr>
              <a:tblGrid>
                <a:gridCol w="2156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4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расположение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</a:t>
                      </a:r>
                      <a:endParaRPr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Дені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сау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ересектердегі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түйіндердің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диаметрі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&lt;0,5 см.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тіркемелер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Теріге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немесе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қатерлі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ісікті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көрсететін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терең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құрылымдарға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бекітілген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лимфа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түйіндері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реттілігі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Жұмсақ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қалыпты түйіндер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Ходжкин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әдетте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резеңке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туберкулез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шатасқан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ал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метастатикалық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қатерлі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ісік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қатты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нәзіктік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Жедел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вирустық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немесе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бактериялық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инфекциялар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оның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ішінде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инфекциялық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мононуклеоз,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тіс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сепсисі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тонзиллит лимфа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түйіндерінің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әр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түрлі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дәрежеде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ауыртпалы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ісінуін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тудырады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әсер</a:t>
            </a:r>
            <a:endParaRPr dirty="0"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590"/>
            </a:pPr>
            <a:r>
              <a:rPr lang="ru-RU" sz="2800" dirty="0" err="1"/>
              <a:t>Науқасқа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қарағанда</a:t>
            </a:r>
            <a:r>
              <a:rPr lang="ru-RU" sz="2800" dirty="0"/>
              <a:t> не </a:t>
            </a:r>
            <a:r>
              <a:rPr lang="ru-RU" sz="2800" dirty="0" err="1"/>
              <a:t>көресіз</a:t>
            </a:r>
            <a:r>
              <a:rPr lang="en-US" sz="2590" dirty="0"/>
              <a:t>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90"/>
              <a:buChar char="🠶"/>
            </a:pPr>
            <a:r>
              <a:rPr lang="ru-RU" sz="2590" dirty="0"/>
              <a:t>Сырт </a:t>
            </a:r>
            <a:r>
              <a:rPr lang="ru-RU" sz="2590" dirty="0" err="1"/>
              <a:t>келбет</a:t>
            </a:r>
            <a:r>
              <a:rPr lang="ru-RU" sz="2590" dirty="0"/>
              <a:t> (облик)</a:t>
            </a:r>
            <a:endParaRPr dirty="0"/>
          </a:p>
          <a:p>
            <a:pPr marL="342900" lvl="0">
              <a:buSzPts val="2590"/>
            </a:pPr>
            <a:r>
              <a:rPr lang="ru-RU" sz="2800" dirty="0" err="1"/>
              <a:t>Есінің</a:t>
            </a:r>
            <a:r>
              <a:rPr lang="ru-RU" sz="2800" dirty="0"/>
              <a:t> </a:t>
            </a:r>
            <a:r>
              <a:rPr lang="ru-RU" sz="2800" dirty="0" err="1"/>
              <a:t>дәрежесі</a:t>
            </a:r>
            <a:endParaRPr lang="ru-RU" sz="2800" dirty="0"/>
          </a:p>
          <a:p>
            <a:pPr marL="342900" lvl="0">
              <a:buSzPts val="2590"/>
            </a:pPr>
            <a:r>
              <a:rPr lang="ru-RU" sz="2800" dirty="0" err="1"/>
              <a:t>Науқастың</a:t>
            </a:r>
            <a:r>
              <a:rPr lang="ru-RU" sz="2800" dirty="0"/>
              <a:t> </a:t>
            </a:r>
            <a:r>
              <a:rPr lang="ru-RU" sz="2800" dirty="0" err="1"/>
              <a:t>жағдайы</a:t>
            </a:r>
            <a:r>
              <a:rPr lang="ru-RU" sz="2800" dirty="0"/>
              <a:t>, </a:t>
            </a:r>
            <a:r>
              <a:rPr lang="ru-RU" sz="2800" dirty="0" err="1"/>
              <a:t>позасы</a:t>
            </a:r>
            <a:r>
              <a:rPr lang="ru-RU" sz="2800" dirty="0"/>
              <a:t>, </a:t>
            </a:r>
            <a:r>
              <a:rPr lang="ru-RU" sz="2800" dirty="0" err="1"/>
              <a:t>жүрісі</a:t>
            </a:r>
            <a:endParaRPr lang="ru-RU" sz="2800" dirty="0"/>
          </a:p>
          <a:p>
            <a:pPr marL="342900" lvl="0">
              <a:buSzPts val="2590"/>
            </a:pPr>
            <a:r>
              <a:rPr lang="ru-RU" sz="2800" dirty="0" err="1"/>
              <a:t>Дене</a:t>
            </a:r>
            <a:r>
              <a:rPr lang="ru-RU" sz="2800" dirty="0"/>
              <a:t> </a:t>
            </a:r>
            <a:r>
              <a:rPr lang="kk-KZ" sz="2800" dirty="0" smtClean="0"/>
              <a:t>бітімі</a:t>
            </a:r>
            <a:r>
              <a:rPr lang="ru-RU" sz="2800" dirty="0" smtClean="0"/>
              <a:t>-конституция</a:t>
            </a:r>
            <a:endParaRPr lang="ru-RU" sz="2800" dirty="0"/>
          </a:p>
          <a:p>
            <a:pPr marL="342900" lvl="0">
              <a:buSzPts val="2590"/>
            </a:pPr>
            <a:r>
              <a:rPr lang="ru-RU" sz="2800" dirty="0" err="1"/>
              <a:t>Өмірлік</a:t>
            </a:r>
            <a:r>
              <a:rPr lang="ru-RU" sz="2800" dirty="0"/>
              <a:t> </a:t>
            </a:r>
            <a:r>
              <a:rPr lang="ru-RU" sz="2800" dirty="0" err="1"/>
              <a:t>белгілер</a:t>
            </a:r>
            <a:endParaRPr lang="ru-RU" sz="2800" dirty="0"/>
          </a:p>
          <a:p>
            <a:pPr marL="342900" lvl="0">
              <a:buSzPts val="2590"/>
            </a:pPr>
            <a:r>
              <a:rPr lang="kk-KZ" sz="2590" dirty="0"/>
              <a:t>Тамақтану</a:t>
            </a:r>
            <a:endParaRPr dirty="0"/>
          </a:p>
          <a:p>
            <a:pPr marL="342900" lvl="0" indent="-178435" algn="l" rtl="0"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357" name="Google Shape;357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4795" y="177601"/>
            <a:ext cx="8672363" cy="563703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8"/>
          <p:cNvSpPr txBox="1"/>
          <p:nvPr/>
        </p:nvSpPr>
        <p:spPr>
          <a:xfrm>
            <a:off x="1982804" y="5909913"/>
            <a:ext cx="84606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b="1" dirty="0" err="1" smtClean="0"/>
              <a:t>Қызба</a:t>
            </a:r>
            <a:r>
              <a:rPr lang="en-US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lang="ru-RU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Қызару</a:t>
            </a:r>
            <a:r>
              <a:rPr lang="en-US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ru-RU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Ісіну</a:t>
            </a:r>
            <a:r>
              <a:rPr lang="en-US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Ауру</a:t>
            </a:r>
            <a:r>
              <a:rPr lang="en-US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lang="ru-RU" sz="1800" b="1" dirty="0" err="1" smtClean="0">
                <a:ea typeface="Century Gothic"/>
              </a:rPr>
              <a:t>Қызметінің</a:t>
            </a:r>
            <a:r>
              <a:rPr lang="ru-RU" sz="1800" b="1" dirty="0" smtClean="0">
                <a:ea typeface="Century Gothic"/>
              </a:rPr>
              <a:t> </a:t>
            </a:r>
            <a:r>
              <a:rPr lang="ru-RU" sz="1800" b="1" dirty="0" err="1" smtClean="0">
                <a:ea typeface="Century Gothic"/>
              </a:rPr>
              <a:t>бұзылуы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453" y="259881"/>
            <a:ext cx="9426973" cy="66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>
            <a:spLocks noGrp="1"/>
          </p:cNvSpPr>
          <p:nvPr>
            <p:ph type="title"/>
          </p:nvPr>
        </p:nvSpPr>
        <p:spPr>
          <a:xfrm>
            <a:off x="2640221" y="-3415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369" name="Google Shape;369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5519" y="-34159"/>
            <a:ext cx="7483143" cy="803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337" y="403167"/>
            <a:ext cx="6000802" cy="621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442" y="0"/>
            <a:ext cx="5623650" cy="618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1" y="194733"/>
            <a:ext cx="9711266" cy="603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r>
              <a:rPr lang="kk-KZ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Есінің анықтығы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3" name="Google Shape;183;p21"/>
          <p:cNvGraphicFramePr/>
          <p:nvPr>
            <p:extLst>
              <p:ext uri="{D42A27DB-BD31-4B8C-83A1-F6EECF244321}">
                <p14:modId xmlns:p14="http://schemas.microsoft.com/office/powerpoint/2010/main" val="597163676"/>
              </p:ext>
            </p:extLst>
          </p:nvPr>
        </p:nvGraphicFramePr>
        <p:xfrm>
          <a:off x="1490133" y="1710644"/>
          <a:ext cx="8789651" cy="5269875"/>
        </p:xfrm>
        <a:graphic>
          <a:graphicData uri="http://schemas.openxmlformats.org/drawingml/2006/table">
            <a:tbl>
              <a:tblPr firstRow="1" firstCol="1" bandRow="1">
                <a:noFill/>
                <a:tableStyleId>{F1B7CB4B-11B2-4256-9F44-D96DF9513D27}</a:tableStyleId>
              </a:tblPr>
              <a:tblGrid>
                <a:gridCol w="8789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Есінің</a:t>
                      </a:r>
                      <a:r>
                        <a:rPr lang="ru-RU" sz="3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ru-RU" sz="32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тұрақсыздығы</a:t>
                      </a:r>
                      <a:r>
                        <a:rPr lang="ru-RU" sz="3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lang="ru-RU" sz="32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тұрақсыздық</a:t>
                      </a:r>
                      <a:r>
                        <a:rPr lang="ru-RU" sz="3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Ұйқышылдық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Ступор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Сопор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Кома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ru-RU" b="1" dirty="0" err="1">
                <a:solidFill>
                  <a:schemeClr val="accent1"/>
                </a:solidFill>
              </a:rPr>
              <a:t>Науқастың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жағдайы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600"/>
              <a:buChar char="🠶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14300" algn="l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600"/>
              <a:buChar char="🠶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пассивті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14300" algn="l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600"/>
              <a:buChar char="🠶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мәжбүрлі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2375406" y="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бітімінің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" name="Google Shape;19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0759" y="624110"/>
            <a:ext cx="9096302" cy="539731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5312979" y="6021427"/>
            <a:ext cx="18918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dk1"/>
                </a:solidFill>
              </a:rPr>
              <a:t>Н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ормостеник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8391197" y="6021427"/>
            <a:ext cx="11689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Астеник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2375406" y="6021427"/>
            <a:ext cx="16818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Гиперстеник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r>
              <a:rPr lang="ru-RU" b="1" dirty="0" err="1"/>
              <a:t>Артық</a:t>
            </a:r>
            <a:r>
              <a:rPr lang="ru-RU" b="1" dirty="0"/>
              <a:t> </a:t>
            </a:r>
            <a:r>
              <a:rPr lang="ru-RU" b="1" dirty="0" err="1"/>
              <a:t>салмақ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семіздік</a:t>
            </a:r>
            <a:endParaRPr b="1" dirty="0">
              <a:solidFill>
                <a:schemeClr val="accent1"/>
              </a:solidFill>
            </a:endParaRPr>
          </a:p>
        </p:txBody>
      </p:sp>
      <p:graphicFrame>
        <p:nvGraphicFramePr>
          <p:cNvPr id="204" name="Google Shape;204;p24"/>
          <p:cNvGraphicFramePr/>
          <p:nvPr>
            <p:extLst>
              <p:ext uri="{D42A27DB-BD31-4B8C-83A1-F6EECF244321}">
                <p14:modId xmlns:p14="http://schemas.microsoft.com/office/powerpoint/2010/main" val="3856285680"/>
              </p:ext>
            </p:extLst>
          </p:nvPr>
        </p:nvGraphicFramePr>
        <p:xfrm>
          <a:off x="2281187" y="1904998"/>
          <a:ext cx="9490500" cy="3918250"/>
        </p:xfrm>
        <a:graphic>
          <a:graphicData uri="http://schemas.openxmlformats.org/drawingml/2006/table">
            <a:tbl>
              <a:tblPr>
                <a:noFill/>
                <a:tableStyleId>{EA33ED77-75DD-4955-92AD-55B267967DF2}</a:tableStyleId>
              </a:tblPr>
              <a:tblGrid>
                <a:gridCol w="4745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5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ДСИ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/>
                        <a:t>Классификация</a:t>
                      </a:r>
                      <a:r>
                        <a:rPr lang="en-US" sz="2400" b="1" i="0" u="sng" strike="noStrike" cap="none" baseline="30000" dirty="0">
                          <a:solidFill>
                            <a:schemeClr val="hlink"/>
                          </a:solidFill>
                          <a:hlinkClick r:id="rId3"/>
                        </a:rPr>
                        <a:t>[16]</a:t>
                      </a:r>
                      <a:endParaRPr sz="2400" b="1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&lt; 18.5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Салмағы</a:t>
                      </a: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аз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18.5–24.9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Қалыпты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салмақ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25.0–29.9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Артық</a:t>
                      </a: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салмақ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30.0–34.9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семіздік</a:t>
                      </a: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 </a:t>
                      </a: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дәрежесі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35.0–39.9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семіздік</a:t>
                      </a: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II </a:t>
                      </a: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дәрежесі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≥ 40.0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семіздік</a:t>
                      </a: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III </a:t>
                      </a:r>
                      <a:r>
                        <a:rPr lang="ru-R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дәрежесі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 descr="Figure 1. Trends in obesity prevalence among adults aged 20 and over (age adjusted) and youth aged 2–19 years: United States, 1999–2000 through 2015–2016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621" y="-141890"/>
            <a:ext cx="9200180" cy="646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" name="Google Shape;215;p26"/>
          <p:cNvGraphicFramePr/>
          <p:nvPr>
            <p:extLst>
              <p:ext uri="{D42A27DB-BD31-4B8C-83A1-F6EECF244321}">
                <p14:modId xmlns:p14="http://schemas.microsoft.com/office/powerpoint/2010/main" val="4273977228"/>
              </p:ext>
            </p:extLst>
          </p:nvPr>
        </p:nvGraphicFramePr>
        <p:xfrm>
          <a:off x="2368296" y="1783080"/>
          <a:ext cx="8613650" cy="3132240"/>
        </p:xfrm>
        <a:graphic>
          <a:graphicData uri="http://schemas.openxmlformats.org/drawingml/2006/table">
            <a:tbl>
              <a:tblPr>
                <a:noFill/>
                <a:tableStyleId>{EA33ED77-75DD-4955-92AD-55B267967DF2}</a:tableStyleId>
              </a:tblPr>
              <a:tblGrid>
                <a:gridCol w="4241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2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Қалыпты</a:t>
                      </a:r>
                      <a:r>
                        <a:rPr lang="ru-RU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жағдай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Іштің</a:t>
                      </a:r>
                      <a:r>
                        <a:rPr lang="ru-RU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ru-RU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висцеральды</a:t>
                      </a:r>
                      <a:r>
                        <a:rPr lang="ru-RU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ru-RU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семіздігі</a:t>
                      </a:r>
                      <a:endParaRPr sz="2800" b="1" i="0" u="none" strike="noStrike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Ерлерде</a:t>
                      </a:r>
                      <a:r>
                        <a:rPr lang="ru-RU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≤40 дюйм (≤ 102 см) </a:t>
                      </a:r>
                      <a:endParaRPr sz="2400" b="0" i="0" u="none" strike="noStrik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&gt; 40 дюйм (&gt; 102 см)</a:t>
                      </a:r>
                      <a:endParaRPr sz="2400" b="0" i="0" u="none" strike="noStrik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Әйелдер</a:t>
                      </a:r>
                      <a:r>
                        <a:rPr lang="ru-RU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≤ 35 дюйм (≤ 88 см) </a:t>
                      </a:r>
                      <a:endParaRPr sz="2400" b="0" i="0" u="none" strike="noStrik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endParaRPr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ru-RU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&gt; 35 дюйм (&gt; 88 см) </a:t>
                      </a:r>
                      <a:endParaRPr sz="2400" b="0" i="0" u="none" strike="noStrike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700" marR="68700" marT="34300" marB="34300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474</Words>
  <Application>Microsoft Office PowerPoint</Application>
  <PresentationFormat>Широкоэкранный</PresentationFormat>
  <Paragraphs>157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Noto Sans Symbols</vt:lpstr>
      <vt:lpstr>Arial</vt:lpstr>
      <vt:lpstr>Times New Roman</vt:lpstr>
      <vt:lpstr>Century Gothic</vt:lpstr>
      <vt:lpstr>Легкий дым</vt:lpstr>
      <vt:lpstr>Жалпы физикалық тексеру</vt:lpstr>
      <vt:lpstr>Қалай бастау</vt:lpstr>
      <vt:lpstr>Бірінші әсер</vt:lpstr>
      <vt:lpstr>Есінің анықтығы</vt:lpstr>
      <vt:lpstr>Науқастың жағдайы</vt:lpstr>
      <vt:lpstr>Дене бітімінің түрлері</vt:lpstr>
      <vt:lpstr>Артық салмақ және семіздік</vt:lpstr>
      <vt:lpstr>Презентация PowerPoint</vt:lpstr>
      <vt:lpstr>Бел шеңбері</vt:lpstr>
      <vt:lpstr>Презентация PowerPoint</vt:lpstr>
      <vt:lpstr>Белдің жамбасқа қатынасы (WHR)</vt:lpstr>
      <vt:lpstr>Презентация PowerPoint</vt:lpstr>
      <vt:lpstr>Салмақ жоғалту</vt:lpstr>
      <vt:lpstr>Бет</vt:lpstr>
      <vt:lpstr>Диагностикалық тұлғалар</vt:lpstr>
      <vt:lpstr>Тері түсі</vt:lpstr>
      <vt:lpstr>Тері– тығыздығы, ылғалдылығы, тургор  </vt:lpstr>
      <vt:lpstr>Сусыздану белгілері</vt:lpstr>
      <vt:lpstr>Тырнақ</vt:lpstr>
      <vt:lpstr>Презентация PowerPoint</vt:lpstr>
      <vt:lpstr>Өмірлік белгілер</vt:lpstr>
      <vt:lpstr>Дене температурасы</vt:lpstr>
      <vt:lpstr>Дене температурасының қалыпты және фебрильді диапазоны (ректалды температура)</vt:lpstr>
      <vt:lpstr>Иісі </vt:lpstr>
      <vt:lpstr>Презентация PowerPoint</vt:lpstr>
      <vt:lpstr>Какие симптомы (жалобы пациента, объективные данные) вы можете определить на каждой стадии лихорадки?</vt:lpstr>
      <vt:lpstr>Презентация PowerPoint</vt:lpstr>
      <vt:lpstr>Презентация PowerPoint</vt:lpstr>
      <vt:lpstr>Лимфа түйіндері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обследование</dc:title>
  <dc:creator>Раушан</dc:creator>
  <cp:lastModifiedBy>HP</cp:lastModifiedBy>
  <cp:revision>70</cp:revision>
  <dcterms:modified xsi:type="dcterms:W3CDTF">2021-08-30T16:44:41Z</dcterms:modified>
</cp:coreProperties>
</file>